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67" r:id="rId5"/>
    <p:sldId id="259" r:id="rId6"/>
    <p:sldId id="268" r:id="rId7"/>
    <p:sldId id="269" r:id="rId8"/>
    <p:sldId id="271" r:id="rId9"/>
    <p:sldId id="264" r:id="rId10"/>
    <p:sldId id="265" r:id="rId11"/>
    <p:sldId id="272" r:id="rId12"/>
    <p:sldId id="266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42712D-4348-4787-9B77-D5855C8DB9B0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16739F-C183-4F46-9597-B5B411B97580}">
      <dgm:prSet phldrT="[Text]"/>
      <dgm:spPr/>
      <dgm:t>
        <a:bodyPr/>
        <a:lstStyle/>
        <a:p>
          <a:r>
            <a:rPr lang="en-US" dirty="0"/>
            <a:t>Collection</a:t>
          </a:r>
        </a:p>
      </dgm:t>
    </dgm:pt>
    <dgm:pt modelId="{E462FC81-A9FB-4C2D-9A59-354C8A087B7D}" type="parTrans" cxnId="{2F6DB824-2EB1-440A-8E4B-DEF9DAC5586D}">
      <dgm:prSet/>
      <dgm:spPr/>
      <dgm:t>
        <a:bodyPr/>
        <a:lstStyle/>
        <a:p>
          <a:endParaRPr lang="en-US"/>
        </a:p>
      </dgm:t>
    </dgm:pt>
    <dgm:pt modelId="{37C4334B-9355-4E38-B557-ACB719789BF6}" type="sibTrans" cxnId="{2F6DB824-2EB1-440A-8E4B-DEF9DAC5586D}">
      <dgm:prSet/>
      <dgm:spPr/>
      <dgm:t>
        <a:bodyPr/>
        <a:lstStyle/>
        <a:p>
          <a:endParaRPr lang="en-US"/>
        </a:p>
      </dgm:t>
    </dgm:pt>
    <dgm:pt modelId="{0582EE80-A337-4BF7-94F0-80FE26D58047}">
      <dgm:prSet phldrT="[Text]"/>
      <dgm:spPr/>
      <dgm:t>
        <a:bodyPr/>
        <a:lstStyle/>
        <a:p>
          <a:r>
            <a:rPr lang="en-US" dirty="0"/>
            <a:t>December 2015 online program for The Open University, UK</a:t>
          </a:r>
        </a:p>
      </dgm:t>
    </dgm:pt>
    <dgm:pt modelId="{551777C3-D8C7-4C3B-BA49-1D73655DD845}" type="parTrans" cxnId="{FDD4787A-5CDC-411C-AE9D-9EB6ABCADC3F}">
      <dgm:prSet/>
      <dgm:spPr/>
      <dgm:t>
        <a:bodyPr/>
        <a:lstStyle/>
        <a:p>
          <a:endParaRPr lang="en-US"/>
        </a:p>
      </dgm:t>
    </dgm:pt>
    <dgm:pt modelId="{A6D681DD-294B-4A49-A285-80A9C174CAD3}" type="sibTrans" cxnId="{FDD4787A-5CDC-411C-AE9D-9EB6ABCADC3F}">
      <dgm:prSet/>
      <dgm:spPr/>
      <dgm:t>
        <a:bodyPr/>
        <a:lstStyle/>
        <a:p>
          <a:endParaRPr lang="en-US"/>
        </a:p>
      </dgm:t>
    </dgm:pt>
    <dgm:pt modelId="{0D8F8F19-EE32-4E39-B6FF-937EA6A37185}">
      <dgm:prSet phldrT="[Text]"/>
      <dgm:spPr/>
      <dgm:t>
        <a:bodyPr/>
        <a:lstStyle/>
        <a:p>
          <a:r>
            <a:rPr lang="en-US" dirty="0"/>
            <a:t>Cleaning</a:t>
          </a:r>
        </a:p>
      </dgm:t>
    </dgm:pt>
    <dgm:pt modelId="{5D556BF7-A597-45E0-B333-9C45440CFA5D}" type="parTrans" cxnId="{C9A68F38-6A23-4A7F-BD15-50397FA8F9BD}">
      <dgm:prSet/>
      <dgm:spPr/>
      <dgm:t>
        <a:bodyPr/>
        <a:lstStyle/>
        <a:p>
          <a:endParaRPr lang="en-US"/>
        </a:p>
      </dgm:t>
    </dgm:pt>
    <dgm:pt modelId="{83239202-B421-4A2F-9B38-649F1DEC1815}" type="sibTrans" cxnId="{C9A68F38-6A23-4A7F-BD15-50397FA8F9BD}">
      <dgm:prSet/>
      <dgm:spPr/>
      <dgm:t>
        <a:bodyPr/>
        <a:lstStyle/>
        <a:p>
          <a:endParaRPr lang="en-US"/>
        </a:p>
      </dgm:t>
    </dgm:pt>
    <dgm:pt modelId="{A166398A-8E58-4D65-9F74-CEA8D1E2FDE2}">
      <dgm:prSet phldrT="[Text]"/>
      <dgm:spPr/>
      <dgm:t>
        <a:bodyPr/>
        <a:lstStyle/>
        <a:p>
          <a:r>
            <a:rPr lang="en-US" dirty="0"/>
            <a:t>Preprocessing</a:t>
          </a:r>
        </a:p>
      </dgm:t>
    </dgm:pt>
    <dgm:pt modelId="{092AD0B1-ED22-4418-AFA2-65888945D498}" type="parTrans" cxnId="{9A47437D-EB01-4FAB-94AE-627C237BE4F2}">
      <dgm:prSet/>
      <dgm:spPr/>
      <dgm:t>
        <a:bodyPr/>
        <a:lstStyle/>
        <a:p>
          <a:endParaRPr lang="en-US"/>
        </a:p>
      </dgm:t>
    </dgm:pt>
    <dgm:pt modelId="{7EBC5F0A-8087-4493-BA8C-063A673750F9}" type="sibTrans" cxnId="{9A47437D-EB01-4FAB-94AE-627C237BE4F2}">
      <dgm:prSet/>
      <dgm:spPr/>
      <dgm:t>
        <a:bodyPr/>
        <a:lstStyle/>
        <a:p>
          <a:endParaRPr lang="en-US"/>
        </a:p>
      </dgm:t>
    </dgm:pt>
    <dgm:pt modelId="{30A23DDA-042F-4319-9376-B84DE07C15B4}">
      <dgm:prSet phldrT="[Text]"/>
      <dgm:spPr/>
      <dgm:t>
        <a:bodyPr/>
        <a:lstStyle/>
        <a:p>
          <a:r>
            <a:rPr lang="en-US" dirty="0"/>
            <a:t>Encoding</a:t>
          </a:r>
        </a:p>
      </dgm:t>
    </dgm:pt>
    <dgm:pt modelId="{57896DD2-5064-43C8-94A9-3CD6D4C00F7F}" type="parTrans" cxnId="{B101B625-030B-44E3-B40A-E24B716F1EB8}">
      <dgm:prSet/>
      <dgm:spPr/>
      <dgm:t>
        <a:bodyPr/>
        <a:lstStyle/>
        <a:p>
          <a:endParaRPr lang="en-US"/>
        </a:p>
      </dgm:t>
    </dgm:pt>
    <dgm:pt modelId="{592CDBE8-15ED-4EC2-A3C7-87059ADE38FF}" type="sibTrans" cxnId="{B101B625-030B-44E3-B40A-E24B716F1EB8}">
      <dgm:prSet/>
      <dgm:spPr/>
      <dgm:t>
        <a:bodyPr/>
        <a:lstStyle/>
        <a:p>
          <a:endParaRPr lang="en-US"/>
        </a:p>
      </dgm:t>
    </dgm:pt>
    <dgm:pt modelId="{F80DFD2C-542A-4433-9EC5-D42D8EE21199}">
      <dgm:prSet phldrT="[Text]"/>
      <dgm:spPr/>
      <dgm:t>
        <a:bodyPr/>
        <a:lstStyle/>
        <a:p>
          <a:r>
            <a:rPr lang="en-US" dirty="0"/>
            <a:t>26 features from 32,953 students that took 206 assessments</a:t>
          </a:r>
        </a:p>
      </dgm:t>
    </dgm:pt>
    <dgm:pt modelId="{7FF7A460-3466-450E-B2DC-ECD1CAD430CD}" type="parTrans" cxnId="{CA18A13A-CF93-4632-881F-658D5FBD5B7B}">
      <dgm:prSet/>
      <dgm:spPr/>
      <dgm:t>
        <a:bodyPr/>
        <a:lstStyle/>
        <a:p>
          <a:endParaRPr lang="en-US"/>
        </a:p>
      </dgm:t>
    </dgm:pt>
    <dgm:pt modelId="{DC8FD6D7-6C81-4335-B4C3-0A22488FF491}" type="sibTrans" cxnId="{CA18A13A-CF93-4632-881F-658D5FBD5B7B}">
      <dgm:prSet/>
      <dgm:spPr/>
      <dgm:t>
        <a:bodyPr/>
        <a:lstStyle/>
        <a:p>
          <a:endParaRPr lang="en-US"/>
        </a:p>
      </dgm:t>
    </dgm:pt>
    <dgm:pt modelId="{5D37810C-5BA3-406C-898E-258E43374798}">
      <dgm:prSet/>
      <dgm:spPr/>
      <dgm:t>
        <a:bodyPr/>
        <a:lstStyle/>
        <a:p>
          <a:r>
            <a:rPr lang="en-US" dirty="0"/>
            <a:t>Aggregation</a:t>
          </a:r>
        </a:p>
      </dgm:t>
    </dgm:pt>
    <dgm:pt modelId="{AB0173AB-EC9D-4CAF-AEB2-990BFB86469E}" type="parTrans" cxnId="{2AFD1994-04EA-4445-9BC6-9F9041EB1365}">
      <dgm:prSet/>
      <dgm:spPr/>
      <dgm:t>
        <a:bodyPr/>
        <a:lstStyle/>
        <a:p>
          <a:endParaRPr lang="en-US"/>
        </a:p>
      </dgm:t>
    </dgm:pt>
    <dgm:pt modelId="{9FBDD31B-82B6-4FEA-A497-2704FA84D9A5}" type="sibTrans" cxnId="{2AFD1994-04EA-4445-9BC6-9F9041EB1365}">
      <dgm:prSet/>
      <dgm:spPr/>
      <dgm:t>
        <a:bodyPr/>
        <a:lstStyle/>
        <a:p>
          <a:endParaRPr lang="en-US"/>
        </a:p>
      </dgm:t>
    </dgm:pt>
    <dgm:pt modelId="{4EDBDDAD-A438-48A3-A9E9-918773420172}">
      <dgm:prSet/>
      <dgm:spPr/>
      <dgm:t>
        <a:bodyPr/>
        <a:lstStyle/>
        <a:p>
          <a:r>
            <a:rPr lang="en-US" dirty="0"/>
            <a:t>Average score</a:t>
          </a:r>
        </a:p>
      </dgm:t>
    </dgm:pt>
    <dgm:pt modelId="{57A77C9A-05E4-4C3F-96F4-4761CF435C31}" type="parTrans" cxnId="{9CBC9B02-9684-4285-A496-D3202D3B5EBA}">
      <dgm:prSet/>
      <dgm:spPr/>
      <dgm:t>
        <a:bodyPr/>
        <a:lstStyle/>
        <a:p>
          <a:endParaRPr lang="en-US"/>
        </a:p>
      </dgm:t>
    </dgm:pt>
    <dgm:pt modelId="{1096753D-2FE6-4DF0-9374-006BCAD61716}" type="sibTrans" cxnId="{9CBC9B02-9684-4285-A496-D3202D3B5EBA}">
      <dgm:prSet/>
      <dgm:spPr/>
      <dgm:t>
        <a:bodyPr/>
        <a:lstStyle/>
        <a:p>
          <a:endParaRPr lang="en-US"/>
        </a:p>
      </dgm:t>
    </dgm:pt>
    <dgm:pt modelId="{3E62285A-E3CE-4E9C-91CC-2C61A891C0A9}">
      <dgm:prSet/>
      <dgm:spPr/>
      <dgm:t>
        <a:bodyPr/>
        <a:lstStyle/>
        <a:p>
          <a:r>
            <a:rPr lang="en-US" dirty="0"/>
            <a:t>Maximum and average assessment length</a:t>
          </a:r>
        </a:p>
      </dgm:t>
    </dgm:pt>
    <dgm:pt modelId="{A2CF9F22-E94D-43CB-AE14-AF63345FCB02}" type="parTrans" cxnId="{37F8F0DF-2C0B-4171-A032-351EEFF3A340}">
      <dgm:prSet/>
      <dgm:spPr/>
      <dgm:t>
        <a:bodyPr/>
        <a:lstStyle/>
        <a:p>
          <a:endParaRPr lang="en-US"/>
        </a:p>
      </dgm:t>
    </dgm:pt>
    <dgm:pt modelId="{6EC93983-59E4-41D7-B5D3-29459315B9A8}" type="sibTrans" cxnId="{37F8F0DF-2C0B-4171-A032-351EEFF3A340}">
      <dgm:prSet/>
      <dgm:spPr/>
      <dgm:t>
        <a:bodyPr/>
        <a:lstStyle/>
        <a:p>
          <a:endParaRPr lang="en-US"/>
        </a:p>
      </dgm:t>
    </dgm:pt>
    <dgm:pt modelId="{341152F8-0C94-49A3-B473-1A93A806CD51}">
      <dgm:prSet/>
      <dgm:spPr/>
      <dgm:t>
        <a:bodyPr/>
        <a:lstStyle/>
        <a:p>
          <a:r>
            <a:rPr lang="en-US" dirty="0"/>
            <a:t>Total and average proactive assessment interactions</a:t>
          </a:r>
        </a:p>
      </dgm:t>
    </dgm:pt>
    <dgm:pt modelId="{5DA16273-9E30-4F90-BBCB-73B549228D4B}" type="parTrans" cxnId="{E5840C84-75F4-4E94-A2B6-3E345708B876}">
      <dgm:prSet/>
      <dgm:spPr/>
      <dgm:t>
        <a:bodyPr/>
        <a:lstStyle/>
        <a:p>
          <a:endParaRPr lang="en-US"/>
        </a:p>
      </dgm:t>
    </dgm:pt>
    <dgm:pt modelId="{DEF7B31C-17DD-4543-85FC-336E13AD53D8}" type="sibTrans" cxnId="{E5840C84-75F4-4E94-A2B6-3E345708B876}">
      <dgm:prSet/>
      <dgm:spPr/>
      <dgm:t>
        <a:bodyPr/>
        <a:lstStyle/>
        <a:p>
          <a:endParaRPr lang="en-US"/>
        </a:p>
      </dgm:t>
    </dgm:pt>
    <dgm:pt modelId="{3237E6B4-619E-48AB-8151-955C6623531A}">
      <dgm:prSet/>
      <dgm:spPr/>
      <dgm:t>
        <a:bodyPr/>
        <a:lstStyle/>
        <a:p>
          <a:r>
            <a:rPr lang="en-US" dirty="0"/>
            <a:t>Total and average clicks to complete each assessment</a:t>
          </a:r>
        </a:p>
      </dgm:t>
    </dgm:pt>
    <dgm:pt modelId="{32BA91AE-6C39-4FEA-B601-694E6AF7B668}" type="parTrans" cxnId="{35E02FCF-EAC1-492D-9846-BE8AE7F2154D}">
      <dgm:prSet/>
      <dgm:spPr/>
      <dgm:t>
        <a:bodyPr/>
        <a:lstStyle/>
        <a:p>
          <a:endParaRPr lang="en-US"/>
        </a:p>
      </dgm:t>
    </dgm:pt>
    <dgm:pt modelId="{C85495D4-CECA-4FD4-801D-52427FC6AF11}" type="sibTrans" cxnId="{35E02FCF-EAC1-492D-9846-BE8AE7F2154D}">
      <dgm:prSet/>
      <dgm:spPr/>
      <dgm:t>
        <a:bodyPr/>
        <a:lstStyle/>
        <a:p>
          <a:endParaRPr lang="en-US"/>
        </a:p>
      </dgm:t>
    </dgm:pt>
    <dgm:pt modelId="{A790566C-2BC2-43EF-B613-89BA3DAAFC59}">
      <dgm:prSet phldrT="[Text]"/>
      <dgm:spPr/>
      <dgm:t>
        <a:bodyPr/>
        <a:lstStyle/>
        <a:p>
          <a:r>
            <a:rPr lang="en-US" dirty="0"/>
            <a:t>Administrative features</a:t>
          </a:r>
        </a:p>
      </dgm:t>
    </dgm:pt>
    <dgm:pt modelId="{9C185653-2C9B-4BCC-B9C0-A125CE7D1367}" type="parTrans" cxnId="{20A43C0D-98B6-4793-9ABA-6F67C6C098AA}">
      <dgm:prSet/>
      <dgm:spPr/>
      <dgm:t>
        <a:bodyPr/>
        <a:lstStyle/>
        <a:p>
          <a:endParaRPr lang="en-US"/>
        </a:p>
      </dgm:t>
    </dgm:pt>
    <dgm:pt modelId="{8E3E661B-900A-4517-B9DF-006D8C9BEBAD}" type="sibTrans" cxnId="{20A43C0D-98B6-4793-9ABA-6F67C6C098AA}">
      <dgm:prSet/>
      <dgm:spPr/>
      <dgm:t>
        <a:bodyPr/>
        <a:lstStyle/>
        <a:p>
          <a:endParaRPr lang="en-US"/>
        </a:p>
      </dgm:t>
    </dgm:pt>
    <dgm:pt modelId="{BDA6D4FF-DD53-4CBA-8D2B-89E246420558}">
      <dgm:prSet phldrT="[Text]"/>
      <dgm:spPr/>
      <dgm:t>
        <a:bodyPr/>
        <a:lstStyle/>
        <a:p>
          <a:r>
            <a:rPr lang="en-US" dirty="0"/>
            <a:t>5% of the continuous features</a:t>
          </a:r>
        </a:p>
      </dgm:t>
    </dgm:pt>
    <dgm:pt modelId="{33C61F38-5B25-4252-8F8D-9D7D38CD3C27}" type="parTrans" cxnId="{E5EBFA2F-C585-4BCE-992C-0168D2AF0163}">
      <dgm:prSet/>
      <dgm:spPr/>
      <dgm:t>
        <a:bodyPr/>
        <a:lstStyle/>
        <a:p>
          <a:endParaRPr lang="en-US"/>
        </a:p>
      </dgm:t>
    </dgm:pt>
    <dgm:pt modelId="{28D50F64-FA6E-4FC7-B4D8-3D21DAECDBB8}" type="sibTrans" cxnId="{E5EBFA2F-C585-4BCE-992C-0168D2AF0163}">
      <dgm:prSet/>
      <dgm:spPr/>
      <dgm:t>
        <a:bodyPr/>
        <a:lstStyle/>
        <a:p>
          <a:endParaRPr lang="en-US"/>
        </a:p>
      </dgm:t>
    </dgm:pt>
    <dgm:pt modelId="{E5F637B7-DF27-4EAB-870F-0EC4E46119F1}">
      <dgm:prSet phldrT="[Text]"/>
      <dgm:spPr/>
      <dgm:t>
        <a:bodyPr/>
        <a:lstStyle/>
        <a:p>
          <a:r>
            <a:rPr lang="en-US" dirty="0"/>
            <a:t>Duplicates</a:t>
          </a:r>
        </a:p>
      </dgm:t>
    </dgm:pt>
    <dgm:pt modelId="{1B313689-1906-4DBB-9168-9F59FDA7D95E}" type="parTrans" cxnId="{AECC66B5-22AF-4508-90D0-8745CAC9E7ED}">
      <dgm:prSet/>
      <dgm:spPr/>
      <dgm:t>
        <a:bodyPr/>
        <a:lstStyle/>
        <a:p>
          <a:endParaRPr lang="en-US"/>
        </a:p>
      </dgm:t>
    </dgm:pt>
    <dgm:pt modelId="{F48A89E0-F4A8-46C2-8DEA-B0549DF3F0B3}" type="sibTrans" cxnId="{AECC66B5-22AF-4508-90D0-8745CAC9E7ED}">
      <dgm:prSet/>
      <dgm:spPr/>
      <dgm:t>
        <a:bodyPr/>
        <a:lstStyle/>
        <a:p>
          <a:endParaRPr lang="en-US"/>
        </a:p>
      </dgm:t>
    </dgm:pt>
    <dgm:pt modelId="{09B08DF4-520F-4F2C-BFB2-DDBAB720F2AA}">
      <dgm:prSet/>
      <dgm:spPr/>
      <dgm:t>
        <a:bodyPr/>
        <a:lstStyle/>
        <a:p>
          <a:r>
            <a:rPr lang="en-US" dirty="0"/>
            <a:t>Ordinal (0 – </a:t>
          </a:r>
          <a:r>
            <a:rPr lang="en-US" dirty="0" err="1"/>
            <a:t>i</a:t>
          </a:r>
          <a:r>
            <a:rPr lang="en-US" dirty="0"/>
            <a:t>)</a:t>
          </a:r>
        </a:p>
      </dgm:t>
    </dgm:pt>
    <dgm:pt modelId="{4B80B22A-8EC1-40AC-B5CF-A2E2720B8D1F}" type="parTrans" cxnId="{853EB0F9-E9E3-4043-98FD-50A8C88F4DCB}">
      <dgm:prSet/>
      <dgm:spPr/>
      <dgm:t>
        <a:bodyPr/>
        <a:lstStyle/>
        <a:p>
          <a:endParaRPr lang="en-US"/>
        </a:p>
      </dgm:t>
    </dgm:pt>
    <dgm:pt modelId="{B33B5E3A-472D-4F17-8BA0-64C1FF0F6CA5}" type="sibTrans" cxnId="{853EB0F9-E9E3-4043-98FD-50A8C88F4DCB}">
      <dgm:prSet/>
      <dgm:spPr/>
      <dgm:t>
        <a:bodyPr/>
        <a:lstStyle/>
        <a:p>
          <a:endParaRPr lang="en-US"/>
        </a:p>
      </dgm:t>
    </dgm:pt>
    <dgm:pt modelId="{C1D333EA-D7D2-4BF3-B65A-4717C8114DC1}">
      <dgm:prSet/>
      <dgm:spPr/>
      <dgm:t>
        <a:bodyPr/>
        <a:lstStyle/>
        <a:p>
          <a:r>
            <a:rPr lang="en-US" dirty="0"/>
            <a:t>Nominal (Count frequency)</a:t>
          </a:r>
        </a:p>
      </dgm:t>
    </dgm:pt>
    <dgm:pt modelId="{90EAFA33-C977-4D6C-8068-5D021EB920ED}" type="parTrans" cxnId="{7597AE2E-5566-4079-9515-05A8E66FB99B}">
      <dgm:prSet/>
      <dgm:spPr/>
      <dgm:t>
        <a:bodyPr/>
        <a:lstStyle/>
        <a:p>
          <a:endParaRPr lang="en-US"/>
        </a:p>
      </dgm:t>
    </dgm:pt>
    <dgm:pt modelId="{B731F652-8F08-47A8-856D-7A0B602A8EE9}" type="sibTrans" cxnId="{7597AE2E-5566-4079-9515-05A8E66FB99B}">
      <dgm:prSet/>
      <dgm:spPr/>
      <dgm:t>
        <a:bodyPr/>
        <a:lstStyle/>
        <a:p>
          <a:endParaRPr lang="en-US"/>
        </a:p>
      </dgm:t>
    </dgm:pt>
    <dgm:pt modelId="{7640564D-BCCD-494A-B186-23D6069ADE21}">
      <dgm:prSet/>
      <dgm:spPr/>
      <dgm:t>
        <a:bodyPr/>
        <a:lstStyle/>
        <a:p>
          <a:r>
            <a:rPr lang="en-US"/>
            <a:t>Binary</a:t>
          </a:r>
          <a:endParaRPr lang="en-US" dirty="0"/>
        </a:p>
      </dgm:t>
    </dgm:pt>
    <dgm:pt modelId="{8624A48E-A792-4B26-BAAA-902D0A2E806B}" type="parTrans" cxnId="{D9299D3F-D14B-4C43-8785-C9C342292A28}">
      <dgm:prSet/>
      <dgm:spPr/>
      <dgm:t>
        <a:bodyPr/>
        <a:lstStyle/>
        <a:p>
          <a:endParaRPr lang="en-US"/>
        </a:p>
      </dgm:t>
    </dgm:pt>
    <dgm:pt modelId="{C3536783-1F95-4A29-BCE1-033C2E926D85}" type="sibTrans" cxnId="{D9299D3F-D14B-4C43-8785-C9C342292A28}">
      <dgm:prSet/>
      <dgm:spPr/>
      <dgm:t>
        <a:bodyPr/>
        <a:lstStyle/>
        <a:p>
          <a:endParaRPr lang="en-US"/>
        </a:p>
      </dgm:t>
    </dgm:pt>
    <dgm:pt modelId="{162BB720-35D4-440E-AB31-F0500F1C0892}">
      <dgm:prSet/>
      <dgm:spPr/>
      <dgm:t>
        <a:bodyPr/>
        <a:lstStyle/>
        <a:p>
          <a:r>
            <a:rPr lang="en-US" dirty="0" err="1"/>
            <a:t>StandardScaler</a:t>
          </a:r>
          <a:r>
            <a:rPr lang="en-US" dirty="0"/>
            <a:t> </a:t>
          </a:r>
        </a:p>
      </dgm:t>
    </dgm:pt>
    <dgm:pt modelId="{D9C2779E-4CEA-42C1-B15F-0E6B0628165E}" type="parTrans" cxnId="{5A60EFEB-0A6C-4237-90F9-667B1EFDD3F8}">
      <dgm:prSet/>
      <dgm:spPr/>
      <dgm:t>
        <a:bodyPr/>
        <a:lstStyle/>
        <a:p>
          <a:endParaRPr lang="en-US"/>
        </a:p>
      </dgm:t>
    </dgm:pt>
    <dgm:pt modelId="{6EBA89A5-4680-404E-A1B0-236EE2898AE9}" type="sibTrans" cxnId="{5A60EFEB-0A6C-4237-90F9-667B1EFDD3F8}">
      <dgm:prSet/>
      <dgm:spPr/>
      <dgm:t>
        <a:bodyPr/>
        <a:lstStyle/>
        <a:p>
          <a:endParaRPr lang="en-US"/>
        </a:p>
      </dgm:t>
    </dgm:pt>
    <dgm:pt modelId="{931D57CE-8F3E-4185-95CC-0C4110733E66}">
      <dgm:prSet phldrT="[Text]"/>
      <dgm:spPr/>
      <dgm:t>
        <a:bodyPr/>
        <a:lstStyle/>
        <a:p>
          <a:r>
            <a:rPr lang="en-US" dirty="0"/>
            <a:t>Dropped</a:t>
          </a:r>
        </a:p>
      </dgm:t>
    </dgm:pt>
    <dgm:pt modelId="{C3AAB6FB-71AA-4BF9-BE9D-7744845AEEA4}" type="parTrans" cxnId="{60C036A6-1842-44AA-B164-E19B62C1C9F3}">
      <dgm:prSet/>
      <dgm:spPr/>
      <dgm:t>
        <a:bodyPr/>
        <a:lstStyle/>
        <a:p>
          <a:endParaRPr lang="en-US"/>
        </a:p>
      </dgm:t>
    </dgm:pt>
    <dgm:pt modelId="{51737CF4-CA0E-46E2-A9AD-7A5EE57FB88A}" type="sibTrans" cxnId="{60C036A6-1842-44AA-B164-E19B62C1C9F3}">
      <dgm:prSet/>
      <dgm:spPr/>
      <dgm:t>
        <a:bodyPr/>
        <a:lstStyle/>
        <a:p>
          <a:endParaRPr lang="en-US"/>
        </a:p>
      </dgm:t>
    </dgm:pt>
    <dgm:pt modelId="{5C3D622D-A951-4F7F-8E81-73EF6FC862EC}" type="pres">
      <dgm:prSet presAssocID="{B142712D-4348-4787-9B77-D5855C8DB9B0}" presName="linearFlow" presStyleCnt="0">
        <dgm:presLayoutVars>
          <dgm:dir/>
          <dgm:animLvl val="lvl"/>
          <dgm:resizeHandles val="exact"/>
        </dgm:presLayoutVars>
      </dgm:prSet>
      <dgm:spPr/>
    </dgm:pt>
    <dgm:pt modelId="{EF7884AB-7526-4753-A7A8-7D8504E0BA0C}" type="pres">
      <dgm:prSet presAssocID="{5816739F-C183-4F46-9597-B5B411B97580}" presName="composite" presStyleCnt="0"/>
      <dgm:spPr/>
    </dgm:pt>
    <dgm:pt modelId="{83B522D0-2103-463C-9550-A93DA8116C36}" type="pres">
      <dgm:prSet presAssocID="{5816739F-C183-4F46-9597-B5B411B9758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56956E63-C140-45B1-B448-E764B89A45DE}" type="pres">
      <dgm:prSet presAssocID="{5816739F-C183-4F46-9597-B5B411B97580}" presName="descendantText" presStyleLbl="alignAcc1" presStyleIdx="0" presStyleCnt="4">
        <dgm:presLayoutVars>
          <dgm:bulletEnabled val="1"/>
        </dgm:presLayoutVars>
      </dgm:prSet>
      <dgm:spPr/>
    </dgm:pt>
    <dgm:pt modelId="{06DBD753-F150-46FC-A536-1B196CF1F4FC}" type="pres">
      <dgm:prSet presAssocID="{37C4334B-9355-4E38-B557-ACB719789BF6}" presName="sp" presStyleCnt="0"/>
      <dgm:spPr/>
    </dgm:pt>
    <dgm:pt modelId="{CC2FCDAD-3478-4F8D-B423-26559F31D12C}" type="pres">
      <dgm:prSet presAssocID="{0D8F8F19-EE32-4E39-B6FF-937EA6A37185}" presName="composite" presStyleCnt="0"/>
      <dgm:spPr/>
    </dgm:pt>
    <dgm:pt modelId="{80818520-C71C-4E26-B060-3A82737BB9C2}" type="pres">
      <dgm:prSet presAssocID="{0D8F8F19-EE32-4E39-B6FF-937EA6A37185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FDA445C-6E60-4FDC-BA3E-4D312B5B4CC9}" type="pres">
      <dgm:prSet presAssocID="{0D8F8F19-EE32-4E39-B6FF-937EA6A37185}" presName="descendantText" presStyleLbl="alignAcc1" presStyleIdx="1" presStyleCnt="4">
        <dgm:presLayoutVars>
          <dgm:bulletEnabled val="1"/>
        </dgm:presLayoutVars>
      </dgm:prSet>
      <dgm:spPr/>
    </dgm:pt>
    <dgm:pt modelId="{84E1B604-DEA5-415B-8DEB-EB3E80A41ABC}" type="pres">
      <dgm:prSet presAssocID="{83239202-B421-4A2F-9B38-649F1DEC1815}" presName="sp" presStyleCnt="0"/>
      <dgm:spPr/>
    </dgm:pt>
    <dgm:pt modelId="{7630CE11-B0A3-44E4-926B-829963629D20}" type="pres">
      <dgm:prSet presAssocID="{5D37810C-5BA3-406C-898E-258E43374798}" presName="composite" presStyleCnt="0"/>
      <dgm:spPr/>
    </dgm:pt>
    <dgm:pt modelId="{0A3B1B95-B078-4B75-939E-EAF58E525527}" type="pres">
      <dgm:prSet presAssocID="{5D37810C-5BA3-406C-898E-258E43374798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E542CF6C-2841-469F-9BE6-7201974296D7}" type="pres">
      <dgm:prSet presAssocID="{5D37810C-5BA3-406C-898E-258E43374798}" presName="descendantText" presStyleLbl="alignAcc1" presStyleIdx="2" presStyleCnt="4">
        <dgm:presLayoutVars>
          <dgm:bulletEnabled val="1"/>
        </dgm:presLayoutVars>
      </dgm:prSet>
      <dgm:spPr/>
    </dgm:pt>
    <dgm:pt modelId="{9E99E20D-0FB4-48EA-8D12-CB7D0C1E00BE}" type="pres">
      <dgm:prSet presAssocID="{9FBDD31B-82B6-4FEA-A497-2704FA84D9A5}" presName="sp" presStyleCnt="0"/>
      <dgm:spPr/>
    </dgm:pt>
    <dgm:pt modelId="{14CB577F-23D7-4280-A78C-BF9A1EFDEF10}" type="pres">
      <dgm:prSet presAssocID="{A166398A-8E58-4D65-9F74-CEA8D1E2FDE2}" presName="composite" presStyleCnt="0"/>
      <dgm:spPr/>
    </dgm:pt>
    <dgm:pt modelId="{55FBB884-372D-477D-9467-18BBEF608253}" type="pres">
      <dgm:prSet presAssocID="{A166398A-8E58-4D65-9F74-CEA8D1E2FDE2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72C6D23C-9545-406C-9EA1-747377A5A35D}" type="pres">
      <dgm:prSet presAssocID="{A166398A-8E58-4D65-9F74-CEA8D1E2FDE2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9CBC9B02-9684-4285-A496-D3202D3B5EBA}" srcId="{5D37810C-5BA3-406C-898E-258E43374798}" destId="{4EDBDDAD-A438-48A3-A9E9-918773420172}" srcOrd="0" destOrd="0" parTransId="{57A77C9A-05E4-4C3F-96F4-4761CF435C31}" sibTransId="{1096753D-2FE6-4DF0-9374-006BCAD61716}"/>
    <dgm:cxn modelId="{20A43C0D-98B6-4793-9ABA-6F67C6C098AA}" srcId="{931D57CE-8F3E-4185-95CC-0C4110733E66}" destId="{A790566C-2BC2-43EF-B613-89BA3DAAFC59}" srcOrd="0" destOrd="0" parTransId="{9C185653-2C9B-4BCC-B9C0-A125CE7D1367}" sibTransId="{8E3E661B-900A-4517-B9DF-006D8C9BEBAD}"/>
    <dgm:cxn modelId="{2F6DB824-2EB1-440A-8E4B-DEF9DAC5586D}" srcId="{B142712D-4348-4787-9B77-D5855C8DB9B0}" destId="{5816739F-C183-4F46-9597-B5B411B97580}" srcOrd="0" destOrd="0" parTransId="{E462FC81-A9FB-4C2D-9A59-354C8A087B7D}" sibTransId="{37C4334B-9355-4E38-B557-ACB719789BF6}"/>
    <dgm:cxn modelId="{2EBEC124-F209-4F16-BC0B-A383A4EDF8B5}" type="presOf" srcId="{09B08DF4-520F-4F2C-BFB2-DDBAB720F2AA}" destId="{72C6D23C-9545-406C-9EA1-747377A5A35D}" srcOrd="0" destOrd="1" presId="urn:microsoft.com/office/officeart/2005/8/layout/chevron2"/>
    <dgm:cxn modelId="{B101B625-030B-44E3-B40A-E24B716F1EB8}" srcId="{A166398A-8E58-4D65-9F74-CEA8D1E2FDE2}" destId="{30A23DDA-042F-4319-9376-B84DE07C15B4}" srcOrd="0" destOrd="0" parTransId="{57896DD2-5064-43C8-94A9-3CD6D4C00F7F}" sibTransId="{592CDBE8-15ED-4EC2-A3C7-87059ADE38FF}"/>
    <dgm:cxn modelId="{7597AE2E-5566-4079-9515-05A8E66FB99B}" srcId="{30A23DDA-042F-4319-9376-B84DE07C15B4}" destId="{C1D333EA-D7D2-4BF3-B65A-4717C8114DC1}" srcOrd="1" destOrd="0" parTransId="{90EAFA33-C977-4D6C-8068-5D021EB920ED}" sibTransId="{B731F652-8F08-47A8-856D-7A0B602A8EE9}"/>
    <dgm:cxn modelId="{E5EBFA2F-C585-4BCE-992C-0168D2AF0163}" srcId="{931D57CE-8F3E-4185-95CC-0C4110733E66}" destId="{BDA6D4FF-DD53-4CBA-8D2B-89E246420558}" srcOrd="1" destOrd="0" parTransId="{33C61F38-5B25-4252-8F8D-9D7D38CD3C27}" sibTransId="{28D50F64-FA6E-4FC7-B4D8-3D21DAECDBB8}"/>
    <dgm:cxn modelId="{C9A68F38-6A23-4A7F-BD15-50397FA8F9BD}" srcId="{B142712D-4348-4787-9B77-D5855C8DB9B0}" destId="{0D8F8F19-EE32-4E39-B6FF-937EA6A37185}" srcOrd="1" destOrd="0" parTransId="{5D556BF7-A597-45E0-B333-9C45440CFA5D}" sibTransId="{83239202-B421-4A2F-9B38-649F1DEC1815}"/>
    <dgm:cxn modelId="{CA18A13A-CF93-4632-881F-658D5FBD5B7B}" srcId="{5816739F-C183-4F46-9597-B5B411B97580}" destId="{F80DFD2C-542A-4433-9EC5-D42D8EE21199}" srcOrd="1" destOrd="0" parTransId="{7FF7A460-3466-450E-B2DC-ECD1CAD430CD}" sibTransId="{DC8FD6D7-6C81-4335-B4C3-0A22488FF491}"/>
    <dgm:cxn modelId="{D9299D3F-D14B-4C43-8785-C9C342292A28}" srcId="{30A23DDA-042F-4319-9376-B84DE07C15B4}" destId="{7640564D-BCCD-494A-B186-23D6069ADE21}" srcOrd="2" destOrd="0" parTransId="{8624A48E-A792-4B26-BAAA-902D0A2E806B}" sibTransId="{C3536783-1F95-4A29-BCE1-033C2E926D85}"/>
    <dgm:cxn modelId="{B0162960-E216-4596-9193-74BB101595E4}" type="presOf" srcId="{3237E6B4-619E-48AB-8151-955C6623531A}" destId="{E542CF6C-2841-469F-9BE6-7201974296D7}" srcOrd="0" destOrd="3" presId="urn:microsoft.com/office/officeart/2005/8/layout/chevron2"/>
    <dgm:cxn modelId="{10308B65-375B-44BF-A606-8D964FBF77F3}" type="presOf" srcId="{5D37810C-5BA3-406C-898E-258E43374798}" destId="{0A3B1B95-B078-4B75-939E-EAF58E525527}" srcOrd="0" destOrd="0" presId="urn:microsoft.com/office/officeart/2005/8/layout/chevron2"/>
    <dgm:cxn modelId="{9EDE324E-1343-47E2-8567-234EEFA274DB}" type="presOf" srcId="{30A23DDA-042F-4319-9376-B84DE07C15B4}" destId="{72C6D23C-9545-406C-9EA1-747377A5A35D}" srcOrd="0" destOrd="0" presId="urn:microsoft.com/office/officeart/2005/8/layout/chevron2"/>
    <dgm:cxn modelId="{DFF2956F-907D-48FC-9885-A45849D69004}" type="presOf" srcId="{C1D333EA-D7D2-4BF3-B65A-4717C8114DC1}" destId="{72C6D23C-9545-406C-9EA1-747377A5A35D}" srcOrd="0" destOrd="2" presId="urn:microsoft.com/office/officeart/2005/8/layout/chevron2"/>
    <dgm:cxn modelId="{058BBA4F-5EE7-4533-81D3-0D2FDCD3B683}" type="presOf" srcId="{3E62285A-E3CE-4E9C-91CC-2C61A891C0A9}" destId="{E542CF6C-2841-469F-9BE6-7201974296D7}" srcOrd="0" destOrd="1" presId="urn:microsoft.com/office/officeart/2005/8/layout/chevron2"/>
    <dgm:cxn modelId="{5E911371-FADB-4776-810C-25263167EE1A}" type="presOf" srcId="{7640564D-BCCD-494A-B186-23D6069ADE21}" destId="{72C6D23C-9545-406C-9EA1-747377A5A35D}" srcOrd="0" destOrd="3" presId="urn:microsoft.com/office/officeart/2005/8/layout/chevron2"/>
    <dgm:cxn modelId="{6EA32574-6FAB-485D-A01B-88E4DA255A17}" type="presOf" srcId="{162BB720-35D4-440E-AB31-F0500F1C0892}" destId="{72C6D23C-9545-406C-9EA1-747377A5A35D}" srcOrd="0" destOrd="4" presId="urn:microsoft.com/office/officeart/2005/8/layout/chevron2"/>
    <dgm:cxn modelId="{02BED555-0A1A-4C41-B978-AD14388FDB44}" type="presOf" srcId="{A166398A-8E58-4D65-9F74-CEA8D1E2FDE2}" destId="{55FBB884-372D-477D-9467-18BBEF608253}" srcOrd="0" destOrd="0" presId="urn:microsoft.com/office/officeart/2005/8/layout/chevron2"/>
    <dgm:cxn modelId="{FDD4787A-5CDC-411C-AE9D-9EB6ABCADC3F}" srcId="{5816739F-C183-4F46-9597-B5B411B97580}" destId="{0582EE80-A337-4BF7-94F0-80FE26D58047}" srcOrd="0" destOrd="0" parTransId="{551777C3-D8C7-4C3B-BA49-1D73655DD845}" sibTransId="{A6D681DD-294B-4A49-A285-80A9C174CAD3}"/>
    <dgm:cxn modelId="{338CAB7B-89FA-4F66-B0CA-1002E9F5C04D}" type="presOf" srcId="{A790566C-2BC2-43EF-B613-89BA3DAAFC59}" destId="{FFDA445C-6E60-4FDC-BA3E-4D312B5B4CC9}" srcOrd="0" destOrd="1" presId="urn:microsoft.com/office/officeart/2005/8/layout/chevron2"/>
    <dgm:cxn modelId="{9A47437D-EB01-4FAB-94AE-627C237BE4F2}" srcId="{B142712D-4348-4787-9B77-D5855C8DB9B0}" destId="{A166398A-8E58-4D65-9F74-CEA8D1E2FDE2}" srcOrd="3" destOrd="0" parTransId="{092AD0B1-ED22-4418-AFA2-65888945D498}" sibTransId="{7EBC5F0A-8087-4493-BA8C-063A673750F9}"/>
    <dgm:cxn modelId="{E5840C84-75F4-4E94-A2B6-3E345708B876}" srcId="{5D37810C-5BA3-406C-898E-258E43374798}" destId="{341152F8-0C94-49A3-B473-1A93A806CD51}" srcOrd="2" destOrd="0" parTransId="{5DA16273-9E30-4F90-BBCB-73B549228D4B}" sibTransId="{DEF7B31C-17DD-4543-85FC-336E13AD53D8}"/>
    <dgm:cxn modelId="{868FEB8B-4382-444B-9C0A-0A35A1A561C4}" type="presOf" srcId="{F80DFD2C-542A-4433-9EC5-D42D8EE21199}" destId="{56956E63-C140-45B1-B448-E764B89A45DE}" srcOrd="0" destOrd="1" presId="urn:microsoft.com/office/officeart/2005/8/layout/chevron2"/>
    <dgm:cxn modelId="{BF19A492-B2C5-4B8B-93BD-32E5051E83C1}" type="presOf" srcId="{4EDBDDAD-A438-48A3-A9E9-918773420172}" destId="{E542CF6C-2841-469F-9BE6-7201974296D7}" srcOrd="0" destOrd="0" presId="urn:microsoft.com/office/officeart/2005/8/layout/chevron2"/>
    <dgm:cxn modelId="{2AFD1994-04EA-4445-9BC6-9F9041EB1365}" srcId="{B142712D-4348-4787-9B77-D5855C8DB9B0}" destId="{5D37810C-5BA3-406C-898E-258E43374798}" srcOrd="2" destOrd="0" parTransId="{AB0173AB-EC9D-4CAF-AEB2-990BFB86469E}" sibTransId="{9FBDD31B-82B6-4FEA-A497-2704FA84D9A5}"/>
    <dgm:cxn modelId="{81C8829B-9DBD-4C96-8516-E9AB16A091D2}" type="presOf" srcId="{0D8F8F19-EE32-4E39-B6FF-937EA6A37185}" destId="{80818520-C71C-4E26-B060-3A82737BB9C2}" srcOrd="0" destOrd="0" presId="urn:microsoft.com/office/officeart/2005/8/layout/chevron2"/>
    <dgm:cxn modelId="{C096AC9F-1A49-4934-8A57-4819DDC542BF}" type="presOf" srcId="{E5F637B7-DF27-4EAB-870F-0EC4E46119F1}" destId="{FFDA445C-6E60-4FDC-BA3E-4D312B5B4CC9}" srcOrd="0" destOrd="3" presId="urn:microsoft.com/office/officeart/2005/8/layout/chevron2"/>
    <dgm:cxn modelId="{60C036A6-1842-44AA-B164-E19B62C1C9F3}" srcId="{0D8F8F19-EE32-4E39-B6FF-937EA6A37185}" destId="{931D57CE-8F3E-4185-95CC-0C4110733E66}" srcOrd="0" destOrd="0" parTransId="{C3AAB6FB-71AA-4BF9-BE9D-7744845AEEA4}" sibTransId="{51737CF4-CA0E-46E2-A9AD-7A5EE57FB88A}"/>
    <dgm:cxn modelId="{AECC66B5-22AF-4508-90D0-8745CAC9E7ED}" srcId="{931D57CE-8F3E-4185-95CC-0C4110733E66}" destId="{E5F637B7-DF27-4EAB-870F-0EC4E46119F1}" srcOrd="2" destOrd="0" parTransId="{1B313689-1906-4DBB-9168-9F59FDA7D95E}" sibTransId="{F48A89E0-F4A8-46C2-8DEA-B0549DF3F0B3}"/>
    <dgm:cxn modelId="{A0F905BB-0328-4CB4-B569-6D12DF429008}" type="presOf" srcId="{B142712D-4348-4787-9B77-D5855C8DB9B0}" destId="{5C3D622D-A951-4F7F-8E81-73EF6FC862EC}" srcOrd="0" destOrd="0" presId="urn:microsoft.com/office/officeart/2005/8/layout/chevron2"/>
    <dgm:cxn modelId="{0802B4C1-58AD-4304-883F-6820CA585135}" type="presOf" srcId="{0582EE80-A337-4BF7-94F0-80FE26D58047}" destId="{56956E63-C140-45B1-B448-E764B89A45DE}" srcOrd="0" destOrd="0" presId="urn:microsoft.com/office/officeart/2005/8/layout/chevron2"/>
    <dgm:cxn modelId="{35E02FCF-EAC1-492D-9846-BE8AE7F2154D}" srcId="{5D37810C-5BA3-406C-898E-258E43374798}" destId="{3237E6B4-619E-48AB-8151-955C6623531A}" srcOrd="3" destOrd="0" parTransId="{32BA91AE-6C39-4FEA-B601-694E6AF7B668}" sibTransId="{C85495D4-CECA-4FD4-801D-52427FC6AF11}"/>
    <dgm:cxn modelId="{2AF495D4-A9B4-45D2-9E47-45AB9A26F021}" type="presOf" srcId="{BDA6D4FF-DD53-4CBA-8D2B-89E246420558}" destId="{FFDA445C-6E60-4FDC-BA3E-4D312B5B4CC9}" srcOrd="0" destOrd="2" presId="urn:microsoft.com/office/officeart/2005/8/layout/chevron2"/>
    <dgm:cxn modelId="{37F8F0DF-2C0B-4171-A032-351EEFF3A340}" srcId="{5D37810C-5BA3-406C-898E-258E43374798}" destId="{3E62285A-E3CE-4E9C-91CC-2C61A891C0A9}" srcOrd="1" destOrd="0" parTransId="{A2CF9F22-E94D-43CB-AE14-AF63345FCB02}" sibTransId="{6EC93983-59E4-41D7-B5D3-29459315B9A8}"/>
    <dgm:cxn modelId="{C21AB7EA-70E4-4B81-88A3-6574E67D865D}" type="presOf" srcId="{5816739F-C183-4F46-9597-B5B411B97580}" destId="{83B522D0-2103-463C-9550-A93DA8116C36}" srcOrd="0" destOrd="0" presId="urn:microsoft.com/office/officeart/2005/8/layout/chevron2"/>
    <dgm:cxn modelId="{5A60EFEB-0A6C-4237-90F9-667B1EFDD3F8}" srcId="{A166398A-8E58-4D65-9F74-CEA8D1E2FDE2}" destId="{162BB720-35D4-440E-AB31-F0500F1C0892}" srcOrd="1" destOrd="0" parTransId="{D9C2779E-4CEA-42C1-B15F-0E6B0628165E}" sibTransId="{6EBA89A5-4680-404E-A1B0-236EE2898AE9}"/>
    <dgm:cxn modelId="{0BB1B0EC-D8F3-4E84-BA24-D0AF937F394D}" type="presOf" srcId="{931D57CE-8F3E-4185-95CC-0C4110733E66}" destId="{FFDA445C-6E60-4FDC-BA3E-4D312B5B4CC9}" srcOrd="0" destOrd="0" presId="urn:microsoft.com/office/officeart/2005/8/layout/chevron2"/>
    <dgm:cxn modelId="{137EDCEC-C663-4FA3-8B37-90A94AA1E309}" type="presOf" srcId="{341152F8-0C94-49A3-B473-1A93A806CD51}" destId="{E542CF6C-2841-469F-9BE6-7201974296D7}" srcOrd="0" destOrd="2" presId="urn:microsoft.com/office/officeart/2005/8/layout/chevron2"/>
    <dgm:cxn modelId="{853EB0F9-E9E3-4043-98FD-50A8C88F4DCB}" srcId="{30A23DDA-042F-4319-9376-B84DE07C15B4}" destId="{09B08DF4-520F-4F2C-BFB2-DDBAB720F2AA}" srcOrd="0" destOrd="0" parTransId="{4B80B22A-8EC1-40AC-B5CF-A2E2720B8D1F}" sibTransId="{B33B5E3A-472D-4F17-8BA0-64C1FF0F6CA5}"/>
    <dgm:cxn modelId="{406E5CF5-74F7-4ED8-906B-B2EDE1E799AB}" type="presParOf" srcId="{5C3D622D-A951-4F7F-8E81-73EF6FC862EC}" destId="{EF7884AB-7526-4753-A7A8-7D8504E0BA0C}" srcOrd="0" destOrd="0" presId="urn:microsoft.com/office/officeart/2005/8/layout/chevron2"/>
    <dgm:cxn modelId="{727D8FE7-8EA1-4BF8-B6DD-30278320C41E}" type="presParOf" srcId="{EF7884AB-7526-4753-A7A8-7D8504E0BA0C}" destId="{83B522D0-2103-463C-9550-A93DA8116C36}" srcOrd="0" destOrd="0" presId="urn:microsoft.com/office/officeart/2005/8/layout/chevron2"/>
    <dgm:cxn modelId="{AE0CCA58-76BD-417C-8766-C29217A6F6F5}" type="presParOf" srcId="{EF7884AB-7526-4753-A7A8-7D8504E0BA0C}" destId="{56956E63-C140-45B1-B448-E764B89A45DE}" srcOrd="1" destOrd="0" presId="urn:microsoft.com/office/officeart/2005/8/layout/chevron2"/>
    <dgm:cxn modelId="{7559E66C-6488-4B22-BED6-07BCFEE8B0E6}" type="presParOf" srcId="{5C3D622D-A951-4F7F-8E81-73EF6FC862EC}" destId="{06DBD753-F150-46FC-A536-1B196CF1F4FC}" srcOrd="1" destOrd="0" presId="urn:microsoft.com/office/officeart/2005/8/layout/chevron2"/>
    <dgm:cxn modelId="{0B67EB12-63EF-46C5-A9A4-C1B16C01ADD7}" type="presParOf" srcId="{5C3D622D-A951-4F7F-8E81-73EF6FC862EC}" destId="{CC2FCDAD-3478-4F8D-B423-26559F31D12C}" srcOrd="2" destOrd="0" presId="urn:microsoft.com/office/officeart/2005/8/layout/chevron2"/>
    <dgm:cxn modelId="{B8AF8F5E-78BD-4A37-AB9A-1E7CB2FE8185}" type="presParOf" srcId="{CC2FCDAD-3478-4F8D-B423-26559F31D12C}" destId="{80818520-C71C-4E26-B060-3A82737BB9C2}" srcOrd="0" destOrd="0" presId="urn:microsoft.com/office/officeart/2005/8/layout/chevron2"/>
    <dgm:cxn modelId="{30FBFBFC-FA2B-4EFE-8DE1-5ED83A7DC7C1}" type="presParOf" srcId="{CC2FCDAD-3478-4F8D-B423-26559F31D12C}" destId="{FFDA445C-6E60-4FDC-BA3E-4D312B5B4CC9}" srcOrd="1" destOrd="0" presId="urn:microsoft.com/office/officeart/2005/8/layout/chevron2"/>
    <dgm:cxn modelId="{312A4C67-E9BB-4257-A400-A6CF249A02E6}" type="presParOf" srcId="{5C3D622D-A951-4F7F-8E81-73EF6FC862EC}" destId="{84E1B604-DEA5-415B-8DEB-EB3E80A41ABC}" srcOrd="3" destOrd="0" presId="urn:microsoft.com/office/officeart/2005/8/layout/chevron2"/>
    <dgm:cxn modelId="{B099492C-5795-4FD5-8C85-32722FDC81E4}" type="presParOf" srcId="{5C3D622D-A951-4F7F-8E81-73EF6FC862EC}" destId="{7630CE11-B0A3-44E4-926B-829963629D20}" srcOrd="4" destOrd="0" presId="urn:microsoft.com/office/officeart/2005/8/layout/chevron2"/>
    <dgm:cxn modelId="{3FD38885-0D82-492E-BE9B-1EFC410911E9}" type="presParOf" srcId="{7630CE11-B0A3-44E4-926B-829963629D20}" destId="{0A3B1B95-B078-4B75-939E-EAF58E525527}" srcOrd="0" destOrd="0" presId="urn:microsoft.com/office/officeart/2005/8/layout/chevron2"/>
    <dgm:cxn modelId="{69B3DBC2-8CEA-46C1-97CF-448B25F4AE4B}" type="presParOf" srcId="{7630CE11-B0A3-44E4-926B-829963629D20}" destId="{E542CF6C-2841-469F-9BE6-7201974296D7}" srcOrd="1" destOrd="0" presId="urn:microsoft.com/office/officeart/2005/8/layout/chevron2"/>
    <dgm:cxn modelId="{4FB1A197-1621-4A4E-8B89-5416C5DF5238}" type="presParOf" srcId="{5C3D622D-A951-4F7F-8E81-73EF6FC862EC}" destId="{9E99E20D-0FB4-48EA-8D12-CB7D0C1E00BE}" srcOrd="5" destOrd="0" presId="urn:microsoft.com/office/officeart/2005/8/layout/chevron2"/>
    <dgm:cxn modelId="{8F43E2DD-0ADD-4C42-8154-858248F23820}" type="presParOf" srcId="{5C3D622D-A951-4F7F-8E81-73EF6FC862EC}" destId="{14CB577F-23D7-4280-A78C-BF9A1EFDEF10}" srcOrd="6" destOrd="0" presId="urn:microsoft.com/office/officeart/2005/8/layout/chevron2"/>
    <dgm:cxn modelId="{2633B1A4-2538-4D8E-880B-1C3A52D51B08}" type="presParOf" srcId="{14CB577F-23D7-4280-A78C-BF9A1EFDEF10}" destId="{55FBB884-372D-477D-9467-18BBEF608253}" srcOrd="0" destOrd="0" presId="urn:microsoft.com/office/officeart/2005/8/layout/chevron2"/>
    <dgm:cxn modelId="{CEED9736-C651-4923-9F02-B823D12D3078}" type="presParOf" srcId="{14CB577F-23D7-4280-A78C-BF9A1EFDEF10}" destId="{72C6D23C-9545-406C-9EA1-747377A5A35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522D0-2103-463C-9550-A93DA8116C36}">
      <dsp:nvSpPr>
        <dsp:cNvPr id="0" name=""/>
        <dsp:cNvSpPr/>
      </dsp:nvSpPr>
      <dsp:spPr>
        <a:xfrm rot="5400000">
          <a:off x="-272746" y="278173"/>
          <a:ext cx="1818307" cy="12728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Collection</a:t>
          </a:r>
        </a:p>
      </dsp:txBody>
      <dsp:txXfrm rot="-5400000">
        <a:off x="1" y="641835"/>
        <a:ext cx="1272815" cy="545492"/>
      </dsp:txXfrm>
    </dsp:sp>
    <dsp:sp modelId="{56956E63-C140-45B1-B448-E764B89A45DE}">
      <dsp:nvSpPr>
        <dsp:cNvPr id="0" name=""/>
        <dsp:cNvSpPr/>
      </dsp:nvSpPr>
      <dsp:spPr>
        <a:xfrm rot="5400000">
          <a:off x="4682635" y="-3404392"/>
          <a:ext cx="1181899" cy="80015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December 2015 online program for The Open University, UK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26 features from 32,953 students that took 206 assessments</a:t>
          </a:r>
        </a:p>
      </dsp:txBody>
      <dsp:txXfrm rot="-5400000">
        <a:off x="1272815" y="63124"/>
        <a:ext cx="7943843" cy="1066507"/>
      </dsp:txXfrm>
    </dsp:sp>
    <dsp:sp modelId="{80818520-C71C-4E26-B060-3A82737BB9C2}">
      <dsp:nvSpPr>
        <dsp:cNvPr id="0" name=""/>
        <dsp:cNvSpPr/>
      </dsp:nvSpPr>
      <dsp:spPr>
        <a:xfrm rot="5400000">
          <a:off x="-272746" y="1954452"/>
          <a:ext cx="1818307" cy="12728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Cleaning</a:t>
          </a:r>
        </a:p>
      </dsp:txBody>
      <dsp:txXfrm rot="-5400000">
        <a:off x="1" y="2318114"/>
        <a:ext cx="1272815" cy="545492"/>
      </dsp:txXfrm>
    </dsp:sp>
    <dsp:sp modelId="{FFDA445C-6E60-4FDC-BA3E-4D312B5B4CC9}">
      <dsp:nvSpPr>
        <dsp:cNvPr id="0" name=""/>
        <dsp:cNvSpPr/>
      </dsp:nvSpPr>
      <dsp:spPr>
        <a:xfrm rot="5400000">
          <a:off x="4682635" y="-1728113"/>
          <a:ext cx="1181899" cy="80015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Dropped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Administrative features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5% of the continuous features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Duplicates</a:t>
          </a:r>
        </a:p>
      </dsp:txBody>
      <dsp:txXfrm rot="-5400000">
        <a:off x="1272815" y="1739403"/>
        <a:ext cx="7943843" cy="1066507"/>
      </dsp:txXfrm>
    </dsp:sp>
    <dsp:sp modelId="{0A3B1B95-B078-4B75-939E-EAF58E525527}">
      <dsp:nvSpPr>
        <dsp:cNvPr id="0" name=""/>
        <dsp:cNvSpPr/>
      </dsp:nvSpPr>
      <dsp:spPr>
        <a:xfrm rot="5400000">
          <a:off x="-272746" y="3630731"/>
          <a:ext cx="1818307" cy="12728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Aggregation</a:t>
          </a:r>
        </a:p>
      </dsp:txBody>
      <dsp:txXfrm rot="-5400000">
        <a:off x="1" y="3994393"/>
        <a:ext cx="1272815" cy="545492"/>
      </dsp:txXfrm>
    </dsp:sp>
    <dsp:sp modelId="{E542CF6C-2841-469F-9BE6-7201974296D7}">
      <dsp:nvSpPr>
        <dsp:cNvPr id="0" name=""/>
        <dsp:cNvSpPr/>
      </dsp:nvSpPr>
      <dsp:spPr>
        <a:xfrm rot="5400000">
          <a:off x="4682635" y="-51834"/>
          <a:ext cx="1181899" cy="80015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Average score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Maximum and average assessment length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Total and average proactive assessment interactions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Total and average clicks to complete each assessment</a:t>
          </a:r>
        </a:p>
      </dsp:txBody>
      <dsp:txXfrm rot="-5400000">
        <a:off x="1272815" y="3415682"/>
        <a:ext cx="7943843" cy="1066507"/>
      </dsp:txXfrm>
    </dsp:sp>
    <dsp:sp modelId="{55FBB884-372D-477D-9467-18BBEF608253}">
      <dsp:nvSpPr>
        <dsp:cNvPr id="0" name=""/>
        <dsp:cNvSpPr/>
      </dsp:nvSpPr>
      <dsp:spPr>
        <a:xfrm rot="5400000">
          <a:off x="-272746" y="5307011"/>
          <a:ext cx="1818307" cy="12728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Preprocessing</a:t>
          </a:r>
        </a:p>
      </dsp:txBody>
      <dsp:txXfrm rot="-5400000">
        <a:off x="1" y="5670673"/>
        <a:ext cx="1272815" cy="545492"/>
      </dsp:txXfrm>
    </dsp:sp>
    <dsp:sp modelId="{72C6D23C-9545-406C-9EA1-747377A5A35D}">
      <dsp:nvSpPr>
        <dsp:cNvPr id="0" name=""/>
        <dsp:cNvSpPr/>
      </dsp:nvSpPr>
      <dsp:spPr>
        <a:xfrm rot="5400000">
          <a:off x="4682635" y="1624445"/>
          <a:ext cx="1181899" cy="80015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Encoding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Ordinal (0 – </a:t>
          </a:r>
          <a:r>
            <a:rPr lang="en-US" sz="1300" kern="1200" dirty="0" err="1"/>
            <a:t>i</a:t>
          </a:r>
          <a:r>
            <a:rPr lang="en-US" sz="1300" kern="1200" dirty="0"/>
            <a:t>)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Nominal (Count frequency)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Binary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 err="1"/>
            <a:t>StandardScaler</a:t>
          </a:r>
          <a:r>
            <a:rPr lang="en-US" sz="1300" kern="1200" dirty="0"/>
            <a:t> </a:t>
          </a:r>
        </a:p>
      </dsp:txBody>
      <dsp:txXfrm rot="-5400000">
        <a:off x="1272815" y="5091961"/>
        <a:ext cx="7943843" cy="10665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B5697E-2DAE-423C-A472-E32B4BD5CA38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A6FCC-6F44-4DF6-83EB-AB70A5B1E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33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this slide to communicate the barriers that come with virtual communication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should educators communicate educational content?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should students communicate their needs?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accessible should educators be?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43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context with the online academic program specifics, a tool like this can be used to identify at-risk students while suggesting improvement areas that those students could use to reengage with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7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final result values: Distinction, Pass, Fail, Withdrawn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80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final result values: Distinction, Pass, Fail, Withdrawn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70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final result values: Distinction, Pass, Fail, Withdrawn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8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final result values: Distinction, Pass, Fail, Withdrawn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A6FCC-6F44-4DF6-83EB-AB70A5B1EA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49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6E13E-6450-C857-343E-3F9B43E96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4B2FA-53F2-1D5D-A853-826536FA65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58448-5196-1A33-7BBC-EEDDBD1F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D8B66-BC39-D95E-5D25-A69CA64A2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E7BF3-58B7-7867-EC99-F2B00CF61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99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50A65-AB97-7014-631F-0CFB1DB5E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0014B2-CC55-A839-A420-D53C2137A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5AC3F-4610-316F-CB1C-358CF1B8D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6CC4F-32A8-6432-EEDD-04F8173AE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EB1DC-93E5-0D1E-2BAB-8AB5B24B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69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1F562-05A8-D8F6-7626-16BA82299C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C0BF0-4F62-41F3-39D1-4D0019BD8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79F55-19D8-8ED0-2CD8-AB9DFCAB8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2FE4E-5EDB-D388-83B4-245E2A9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7CEAE-5DBB-EF81-1FD1-415B8A52C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15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DBBCC-F873-7C3E-31BF-F8B5D648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E5DC3-422A-A0A3-EC9B-2A7EC6518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A421-6143-FA22-1EEC-19DF40BC2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A1C0E-8B9D-38D9-9068-473BFA3FA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EFD7B-E103-F72C-BD5B-28BAEC5E4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72CB-D272-6463-2880-327DFAFA5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E78BC-AE4E-B555-D73B-5FB42CB97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1C5B7-4DC5-9B46-66B4-DD16FC07F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0D25A-826D-DE0F-ED7A-A64D1C278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16197-C9D8-D368-096D-F8A5920D3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87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0B694-E809-35F0-1FD9-8AA7D0FE5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0A100-508C-33EA-87E9-2E94E0A19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BF854-856E-B91B-2ABC-D90D2CBB7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5B96B-CDE4-FABE-DB8F-115A48DBD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91174-821E-7EDD-562C-D1BED203C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A6269-E3A2-6CFD-129A-615FB8EC9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58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3C28-0585-BC42-764A-D30B20A74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6E18B-689A-D155-734B-7BF1F5F45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9DD40-52EC-C940-2C50-2EB305ECC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2ECAD-9225-2F08-5DCA-D51FE1FA7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FBF539-164C-B79D-F505-E70B38F3C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D26C7E-FB8B-C16B-F277-E575C1FB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4E551D-95B5-A723-B60F-FEAEAE96B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283467-5D06-7E00-F608-AE917173C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2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38DA-C2E4-09EA-6F48-4B437A3BA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891C0-4EEC-1560-0C09-A955E16F6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4EAD6B-7D1F-1D3F-88D2-0F0D0B0FC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A8B01D-766D-15E0-DB19-75B5E9E70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99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E0460-A0E1-092A-7F4A-591CE0623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1845A9-9041-8CEC-6799-9FA92F302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6B26F-E2EB-DA17-B48B-030E96731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4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1B00B-97DE-6766-4314-2329FDA2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20799-738A-9918-B677-412CE9C74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D9064-C83C-9755-CE2C-31FD5E782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9F24F-AED7-A3F8-7DA0-AF8CADF0F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50989-B36C-13BA-9FAD-FC125049D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280BA-3E11-B2B1-2178-18746531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37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86780-3E3E-EFD3-C050-D881A75C6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9DC978-21A9-7714-757B-3D39589116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241AD-7E85-5CC3-BB83-9B9EB16C7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CE207-428C-1CF7-1073-6DE98FF8C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961E4-B19A-9048-AE55-2C4FD106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0F277-94FC-3A7F-510B-7783F768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73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F45998-F913-EF0E-0241-F0F480E44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9CA52-04B1-B483-69B2-2651D1C32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4C0C3-6DFE-02AF-81E1-406D9A33A7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E13895-9102-4308-B04B-95B967D10ADA}" type="datetimeFigureOut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DE160-B14B-33E8-B35A-2239494E9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18ED3-95AF-0448-D2C6-95BAB593E9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C8A63F-BAF0-4B16-8EC1-C4E32DF29E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16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47D6D-C1BD-0DBA-7E38-0D46AF33DF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AI Prediction of Student Success in Online Programs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BED28-D047-2231-2BAE-85158AAEBA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Jacob Javier</a:t>
            </a:r>
          </a:p>
          <a:p>
            <a:r>
              <a:rPr lang="en-US" dirty="0"/>
              <a:t>Springboard Data Science Career Track</a:t>
            </a:r>
          </a:p>
        </p:txBody>
      </p:sp>
    </p:spTree>
    <p:extLst>
      <p:ext uri="{BB962C8B-B14F-4D97-AF65-F5344CB8AC3E}">
        <p14:creationId xmlns:p14="http://schemas.microsoft.com/office/powerpoint/2010/main" val="2056805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227E-60B7-5B8F-7CD5-C9D48C7B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pic>
        <p:nvPicPr>
          <p:cNvPr id="8" name="Content Placeholder 7" descr="A colorful squares with numbers&#10;&#10;Description automatically generated">
            <a:extLst>
              <a:ext uri="{FF2B5EF4-FFF2-40B4-BE49-F238E27FC236}">
                <a16:creationId xmlns:a16="http://schemas.microsoft.com/office/drawing/2014/main" id="{525763F0-9F9B-B7C0-0C32-2B1B1425D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202" y="1229673"/>
            <a:ext cx="5852172" cy="438912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E6EC3-C78C-A23D-3553-90B8247A0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K-Nearest Neighbors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Hyperparameters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Weights: Distance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Algorithm: Ball tree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Neighbors =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Metrics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Accuracy = 0.72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Weighted F1-score = 0.72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best classified passing students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79% of the students were identified correctly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Passing students account for 53% of the students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6A70B-7AE5-52A7-1603-323F5F737035}"/>
              </a:ext>
            </a:extLst>
          </p:cNvPr>
          <p:cNvSpPr txBox="1"/>
          <p:nvPr/>
        </p:nvSpPr>
        <p:spPr>
          <a:xfrm>
            <a:off x="7653574" y="125730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knn</a:t>
            </a:r>
            <a:r>
              <a:rPr lang="en-US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491538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227E-60B7-5B8F-7CD5-C9D48C7B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9E6EC3-C78C-A23D-3553-90B8247A0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Hyperparameters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Max features: </a:t>
            </a:r>
            <a:r>
              <a:rPr lang="en-US" dirty="0" err="1"/>
              <a:t>squareroot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Criterion: </a:t>
            </a:r>
            <a:r>
              <a:rPr lang="en-US" dirty="0" err="1"/>
              <a:t>gini</a:t>
            </a:r>
            <a:r>
              <a:rPr lang="en-US" dirty="0"/>
              <a:t> index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Estimators = 300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Max depth = 60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Min samples = 0.01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Metrics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Accuracy = 0.64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Weighted F1-score = 0.59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Average score (importance = 0.40)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Max Assessment Length (Importance = 0.30)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Mean Assessment Length (Importance = 0.20)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56A70B-7AE5-52A7-1603-323F5F737035}"/>
              </a:ext>
            </a:extLst>
          </p:cNvPr>
          <p:cNvSpPr txBox="1"/>
          <p:nvPr/>
        </p:nvSpPr>
        <p:spPr>
          <a:xfrm>
            <a:off x="7653574" y="1062968"/>
            <a:ext cx="1012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 model</a:t>
            </a:r>
          </a:p>
        </p:txBody>
      </p:sp>
      <p:pic>
        <p:nvPicPr>
          <p:cNvPr id="6" name="Content Placeholder 5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F0E6AEEB-BC72-4927-71C7-5DF732295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432300"/>
            <a:ext cx="6172200" cy="398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666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E4D87-4080-FB85-B9B1-85B981CB3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0EF6B-23A5-11C7-E4A7-07B19F703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must identify key features that determine final result classification.</a:t>
            </a:r>
          </a:p>
          <a:p>
            <a:pPr lvl="1"/>
            <a:r>
              <a:rPr lang="en-US" dirty="0"/>
              <a:t>Random forest identified average score and how long the assessments were active</a:t>
            </a:r>
          </a:p>
          <a:p>
            <a:r>
              <a:rPr lang="en-US" dirty="0"/>
              <a:t>The model must have a success rate greater than 50%.</a:t>
            </a:r>
          </a:p>
          <a:p>
            <a:pPr lvl="1"/>
            <a:r>
              <a:rPr lang="en-US" dirty="0"/>
              <a:t>The highest accuracy was 72% with the K-Nearest Neighbors classifier.</a:t>
            </a:r>
          </a:p>
          <a:p>
            <a:pPr lvl="1"/>
            <a:r>
              <a:rPr lang="en-US" dirty="0"/>
              <a:t>Using resampling techniques to reduce the class imbalance may improve the results.</a:t>
            </a:r>
          </a:p>
        </p:txBody>
      </p:sp>
    </p:spTree>
    <p:extLst>
      <p:ext uri="{BB962C8B-B14F-4D97-AF65-F5344CB8AC3E}">
        <p14:creationId xmlns:p14="http://schemas.microsoft.com/office/powerpoint/2010/main" val="3748089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00EB-64F7-DA6C-93B5-778FC8A91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39BFD6-33A6-B81E-8E3E-B4DF177BF0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AC949-C601-0AE7-9167-C4E8F00F32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Rebalance classes</a:t>
            </a:r>
          </a:p>
          <a:p>
            <a:r>
              <a:rPr lang="en-US" dirty="0"/>
              <a:t>Feature importances by</a:t>
            </a:r>
          </a:p>
          <a:p>
            <a:pPr lvl="1"/>
            <a:r>
              <a:rPr lang="en-US" dirty="0"/>
              <a:t>Average score</a:t>
            </a:r>
          </a:p>
          <a:p>
            <a:pPr lvl="1"/>
            <a:r>
              <a:rPr lang="en-US" dirty="0"/>
              <a:t>Highest education</a:t>
            </a:r>
          </a:p>
          <a:p>
            <a:pPr lvl="1"/>
            <a:r>
              <a:rPr lang="en-US" dirty="0"/>
              <a:t>VLE activity type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DB2896-2803-0B68-A5CE-B32C14077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Additional Studies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AAF5E7-6870-FDA0-9095-F83302073DF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What factors lead to students turning in their assessments later than others?</a:t>
            </a:r>
          </a:p>
          <a:p>
            <a:r>
              <a:rPr lang="en-US" dirty="0"/>
              <a:t>How has online learning changed between 2015 to present?</a:t>
            </a:r>
          </a:p>
        </p:txBody>
      </p:sp>
    </p:spTree>
    <p:extLst>
      <p:ext uri="{BB962C8B-B14F-4D97-AF65-F5344CB8AC3E}">
        <p14:creationId xmlns:p14="http://schemas.microsoft.com/office/powerpoint/2010/main" val="2472489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FC0F0F4-2B63-0CEB-5103-4838CED7B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is one of the biggest challenges to online learning</a:t>
            </a:r>
          </a:p>
        </p:txBody>
      </p:sp>
      <p:pic>
        <p:nvPicPr>
          <p:cNvPr id="15" name="Content Placeholder 14" descr="People laughing">
            <a:extLst>
              <a:ext uri="{FF2B5EF4-FFF2-40B4-BE49-F238E27FC236}">
                <a16:creationId xmlns:a16="http://schemas.microsoft.com/office/drawing/2014/main" id="{DA4979B9-3649-54AF-B606-3091CD5C7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280" y="2142799"/>
            <a:ext cx="3017520" cy="2011680"/>
          </a:xfrm>
        </p:spPr>
      </p:pic>
      <p:pic>
        <p:nvPicPr>
          <p:cNvPr id="17" name="Picture 16" descr="Person sitting with documents">
            <a:extLst>
              <a:ext uri="{FF2B5EF4-FFF2-40B4-BE49-F238E27FC236}">
                <a16:creationId xmlns:a16="http://schemas.microsoft.com/office/drawing/2014/main" id="{69D4EF13-883B-DD0B-6DB0-15C2B76810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13" y="2145055"/>
            <a:ext cx="3017520" cy="2010648"/>
          </a:xfrm>
          <a:prstGeom prst="rect">
            <a:avLst/>
          </a:prstGeom>
        </p:spPr>
      </p:pic>
      <p:pic>
        <p:nvPicPr>
          <p:cNvPr id="19" name="Graphic 18" descr="Questions outline">
            <a:extLst>
              <a:ext uri="{FF2B5EF4-FFF2-40B4-BE49-F238E27FC236}">
                <a16:creationId xmlns:a16="http://schemas.microsoft.com/office/drawing/2014/main" id="{4C3587B7-A753-FE62-7257-FF8E7B6B56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30607" y="2691439"/>
            <a:ext cx="914400" cy="914400"/>
          </a:xfrm>
          <a:prstGeom prst="rect">
            <a:avLst/>
          </a:prstGeom>
        </p:spPr>
      </p:pic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62A17D02-6F83-F63D-4FCA-5F40DF1F8021}"/>
              </a:ext>
            </a:extLst>
          </p:cNvPr>
          <p:cNvSpPr/>
          <p:nvPr/>
        </p:nvSpPr>
        <p:spPr>
          <a:xfrm>
            <a:off x="4427769" y="3241454"/>
            <a:ext cx="914400" cy="364385"/>
          </a:xfrm>
          <a:prstGeom prst="left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8CABD341-B6F0-139A-3532-06F804D1BD93}"/>
              </a:ext>
            </a:extLst>
          </p:cNvPr>
          <p:cNvSpPr/>
          <p:nvPr/>
        </p:nvSpPr>
        <p:spPr>
          <a:xfrm>
            <a:off x="7033442" y="3241454"/>
            <a:ext cx="914400" cy="364385"/>
          </a:xfrm>
          <a:prstGeom prst="left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0">
            <a:extLst>
              <a:ext uri="{FF2B5EF4-FFF2-40B4-BE49-F238E27FC236}">
                <a16:creationId xmlns:a16="http://schemas.microsoft.com/office/drawing/2014/main" id="{2075539D-C99B-8BF7-254C-288FA70AD588}"/>
              </a:ext>
            </a:extLst>
          </p:cNvPr>
          <p:cNvSpPr txBox="1">
            <a:spLocks/>
          </p:cNvSpPr>
          <p:nvPr/>
        </p:nvSpPr>
        <p:spPr>
          <a:xfrm>
            <a:off x="838200" y="460659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can educators effectively gauge their students’ engagement with the material in online programs?</a:t>
            </a:r>
          </a:p>
        </p:txBody>
      </p:sp>
    </p:spTree>
    <p:extLst>
      <p:ext uri="{BB962C8B-B14F-4D97-AF65-F5344CB8AC3E}">
        <p14:creationId xmlns:p14="http://schemas.microsoft.com/office/powerpoint/2010/main" val="29615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7B816-B799-41AB-DF77-1CC058D5F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0968"/>
            <a:ext cx="10515600" cy="2536063"/>
          </a:xfrm>
        </p:spPr>
        <p:txBody>
          <a:bodyPr>
            <a:normAutofit/>
          </a:bodyPr>
          <a:lstStyle/>
          <a:p>
            <a:r>
              <a:rPr lang="en-US" dirty="0"/>
              <a:t>What features dictate student success in online programs, and can those features predict the trajectory of future cohorts as an advising tool?</a:t>
            </a:r>
          </a:p>
          <a:p>
            <a:pPr lvl="1"/>
            <a:r>
              <a:rPr lang="en-US" dirty="0"/>
              <a:t>The model must identify key features that determine final result classification.</a:t>
            </a:r>
          </a:p>
          <a:p>
            <a:pPr lvl="1"/>
            <a:r>
              <a:rPr lang="en-US" dirty="0"/>
              <a:t>The model must have a success rate greater than 50%.</a:t>
            </a:r>
          </a:p>
        </p:txBody>
      </p:sp>
    </p:spTree>
    <p:extLst>
      <p:ext uri="{BB962C8B-B14F-4D97-AF65-F5344CB8AC3E}">
        <p14:creationId xmlns:p14="http://schemas.microsoft.com/office/powerpoint/2010/main" val="3470769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8C2FC57-56D3-5BD5-EC04-30BB6D074C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3343817"/>
              </p:ext>
            </p:extLst>
          </p:nvPr>
        </p:nvGraphicFramePr>
        <p:xfrm>
          <a:off x="1458822" y="0"/>
          <a:ext cx="9274355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033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362D-9102-1F7B-3D1A-3EE7A5D4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average score for each assessment differ between the final results?</a:t>
            </a:r>
          </a:p>
        </p:txBody>
      </p:sp>
      <p:pic>
        <p:nvPicPr>
          <p:cNvPr id="4" name="Content Placeholder 3" descr="A group of green and white graphs&#10;&#10;Description automatically generated">
            <a:extLst>
              <a:ext uri="{FF2B5EF4-FFF2-40B4-BE49-F238E27FC236}">
                <a16:creationId xmlns:a16="http://schemas.microsoft.com/office/drawing/2014/main" id="{05DD5501-8CFF-2EE2-1D05-5C2D80F19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1" y="1779443"/>
            <a:ext cx="5221605" cy="4351338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1BB8EDF-483D-5294-3D8C-EADBC0E28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598031"/>
              </p:ext>
            </p:extLst>
          </p:nvPr>
        </p:nvGraphicFramePr>
        <p:xfrm>
          <a:off x="6091936" y="3028012"/>
          <a:ext cx="541866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603466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64223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Score 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007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Distinction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89.28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855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77.03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101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65.15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31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Withdrawn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63.74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5326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0FE4A80-BC76-0763-17AA-B6C50D8EE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76796"/>
              </p:ext>
            </p:extLst>
          </p:nvPr>
        </p:nvGraphicFramePr>
        <p:xfrm>
          <a:off x="6091936" y="1779443"/>
          <a:ext cx="541866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029204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119766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F-Stat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58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8332.65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281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4342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green and white graphs&#10;&#10;Description automatically generated">
            <a:extLst>
              <a:ext uri="{FF2B5EF4-FFF2-40B4-BE49-F238E27FC236}">
                <a16:creationId xmlns:a16="http://schemas.microsoft.com/office/drawing/2014/main" id="{301B17C8-EECC-96F1-C179-7475E80B2F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1" y="1779443"/>
            <a:ext cx="5221605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D7362D-9102-1F7B-3D1A-3EE7A5D4A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material interaction for each assessment differ between the final results?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1BB8EDF-483D-5294-3D8C-EADBC0E28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160295"/>
              </p:ext>
            </p:extLst>
          </p:nvPr>
        </p:nvGraphicFramePr>
        <p:xfrm>
          <a:off x="6091936" y="3028012"/>
          <a:ext cx="541866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603466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64223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duration (days)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007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Distinction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105.99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855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108.87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101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83.11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31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Withdrawn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53.93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35326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0FE4A80-BC76-0763-17AA-B6C50D8EE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750335"/>
              </p:ext>
            </p:extLst>
          </p:nvPr>
        </p:nvGraphicFramePr>
        <p:xfrm>
          <a:off x="6091936" y="1690688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3072">
                  <a:extLst>
                    <a:ext uri="{9D8B030D-6E8A-4147-A177-3AD203B41FA5}">
                      <a16:colId xmlns:a16="http://schemas.microsoft.com/office/drawing/2014/main" val="3368218197"/>
                    </a:ext>
                  </a:extLst>
                </a:gridCol>
                <a:gridCol w="1722797">
                  <a:extLst>
                    <a:ext uri="{9D8B030D-6E8A-4147-A177-3AD203B41FA5}">
                      <a16:colId xmlns:a16="http://schemas.microsoft.com/office/drawing/2014/main" val="980292047"/>
                    </a:ext>
                  </a:extLst>
                </a:gridCol>
                <a:gridCol w="1722797">
                  <a:extLst>
                    <a:ext uri="{9D8B030D-6E8A-4147-A177-3AD203B41FA5}">
                      <a16:colId xmlns:a16="http://schemas.microsoft.com/office/drawing/2014/main" val="6119766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F-Stat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58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Average active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281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Average 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6453.60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0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735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362D-9102-1F7B-3D1A-3EE7A5D4A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895994" cy="1600200"/>
          </a:xfrm>
        </p:spPr>
        <p:txBody>
          <a:bodyPr>
            <a:normAutofit/>
          </a:bodyPr>
          <a:lstStyle/>
          <a:p>
            <a:r>
              <a:rPr lang="en-US" dirty="0"/>
              <a:t>Is there a difference between activity types that determine the final results?</a:t>
            </a:r>
          </a:p>
        </p:txBody>
      </p:sp>
      <p:pic>
        <p:nvPicPr>
          <p:cNvPr id="8" name="Content Placeholder 7" descr="A screenshot of a graph&#10;&#10;Description automatically generated">
            <a:extLst>
              <a:ext uri="{FF2B5EF4-FFF2-40B4-BE49-F238E27FC236}">
                <a16:creationId xmlns:a16="http://schemas.microsoft.com/office/drawing/2014/main" id="{48F27E6E-E503-A4C5-622C-D0A269AB6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2" t="10124" r="7577" b="8685"/>
          <a:stretch/>
        </p:blipFill>
        <p:spPr bwMode="auto">
          <a:xfrm>
            <a:off x="6169889" y="0"/>
            <a:ext cx="5277133" cy="6858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0FE4A80-BC76-0763-17AA-B6C50D8EE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4733263"/>
              </p:ext>
            </p:extLst>
          </p:nvPr>
        </p:nvGraphicFramePr>
        <p:xfrm>
          <a:off x="839788" y="2444461"/>
          <a:ext cx="489599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7997">
                  <a:extLst>
                    <a:ext uri="{9D8B030D-6E8A-4147-A177-3AD203B41FA5}">
                      <a16:colId xmlns:a16="http://schemas.microsoft.com/office/drawing/2014/main" val="980292047"/>
                    </a:ext>
                  </a:extLst>
                </a:gridCol>
                <a:gridCol w="2447997">
                  <a:extLst>
                    <a:ext uri="{9D8B030D-6E8A-4147-A177-3AD203B41FA5}">
                      <a16:colId xmlns:a16="http://schemas.microsoft.com/office/drawing/2014/main" val="6119766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/>
                        <a:t>χ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58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87.53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281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6803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7362D-9102-1F7B-3D1A-3EE7A5D4A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895994" cy="1600200"/>
          </a:xfrm>
        </p:spPr>
        <p:txBody>
          <a:bodyPr>
            <a:normAutofit/>
          </a:bodyPr>
          <a:lstStyle/>
          <a:p>
            <a:r>
              <a:rPr lang="en-US" dirty="0"/>
              <a:t>Is there a difference between activity types that determine the final results?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0FE4A80-BC76-0763-17AA-B6C50D8EE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050585"/>
              </p:ext>
            </p:extLst>
          </p:nvPr>
        </p:nvGraphicFramePr>
        <p:xfrm>
          <a:off x="839788" y="2444461"/>
          <a:ext cx="489599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7997">
                  <a:extLst>
                    <a:ext uri="{9D8B030D-6E8A-4147-A177-3AD203B41FA5}">
                      <a16:colId xmlns:a16="http://schemas.microsoft.com/office/drawing/2014/main" val="980292047"/>
                    </a:ext>
                  </a:extLst>
                </a:gridCol>
                <a:gridCol w="2447997">
                  <a:extLst>
                    <a:ext uri="{9D8B030D-6E8A-4147-A177-3AD203B41FA5}">
                      <a16:colId xmlns:a16="http://schemas.microsoft.com/office/drawing/2014/main" val="6119766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/>
                        <a:t>χ</a:t>
                      </a:r>
                      <a:r>
                        <a:rPr lang="en-US" baseline="30000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585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26.22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281784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F2CEBCF-C3C2-9204-6FC4-F8D0B7B87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6" r="7244"/>
          <a:stretch/>
        </p:blipFill>
        <p:spPr>
          <a:xfrm>
            <a:off x="6019800" y="1156333"/>
            <a:ext cx="6172200" cy="454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25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FA90-E1A4-1569-F0CF-6410B9DED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Multivariate Classification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FAB01-B50E-E857-3C86-B4ABB1D303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Splitting</a:t>
            </a:r>
          </a:p>
          <a:p>
            <a:pPr lvl="1"/>
            <a:r>
              <a:rPr lang="en-US" dirty="0"/>
              <a:t>25% test set</a:t>
            </a:r>
          </a:p>
          <a:p>
            <a:pPr lvl="1"/>
            <a:r>
              <a:rPr lang="en-US" dirty="0"/>
              <a:t>Stratified: class imbalance</a:t>
            </a:r>
          </a:p>
          <a:p>
            <a:pPr lvl="1"/>
            <a:r>
              <a:rPr lang="en-US" dirty="0"/>
              <a:t>Shuffled: ordered data</a:t>
            </a:r>
          </a:p>
          <a:p>
            <a:r>
              <a:rPr lang="en-US" dirty="0" err="1"/>
              <a:t>Hypertuning</a:t>
            </a:r>
            <a:endParaRPr lang="en-US" dirty="0"/>
          </a:p>
          <a:p>
            <a:pPr lvl="1"/>
            <a:r>
              <a:rPr lang="en-US" dirty="0" err="1"/>
              <a:t>RandomizedSearchCV</a:t>
            </a:r>
            <a:endParaRPr lang="en-US" dirty="0"/>
          </a:p>
          <a:p>
            <a:pPr lvl="1"/>
            <a:r>
              <a:rPr lang="en-US" dirty="0"/>
              <a:t>Stratified 5 fold</a:t>
            </a:r>
          </a:p>
          <a:p>
            <a:pPr lvl="1"/>
            <a:r>
              <a:rPr lang="en-US" dirty="0"/>
              <a:t>250 iterations</a:t>
            </a:r>
          </a:p>
          <a:p>
            <a:pPr lvl="1"/>
            <a:r>
              <a:rPr lang="en-US" dirty="0"/>
              <a:t>Scoring: F1-score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A8E0B-A554-4C20-8F84-D35FCD0AA1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  <a:p>
            <a:pPr lvl="1"/>
            <a:r>
              <a:rPr lang="en-US" dirty="0"/>
              <a:t>Decision Tree (dt)</a:t>
            </a:r>
          </a:p>
          <a:p>
            <a:pPr lvl="1"/>
            <a:r>
              <a:rPr lang="en-US" dirty="0"/>
              <a:t>Random Forest (rf)*</a:t>
            </a:r>
          </a:p>
          <a:p>
            <a:pPr lvl="1"/>
            <a:r>
              <a:rPr lang="en-US" dirty="0"/>
              <a:t>K-Nearest Neighbors (</a:t>
            </a:r>
            <a:r>
              <a:rPr lang="en-US" dirty="0" err="1"/>
              <a:t>knn</a:t>
            </a:r>
            <a:r>
              <a:rPr lang="en-US" dirty="0"/>
              <a:t>)*</a:t>
            </a:r>
          </a:p>
          <a:p>
            <a:pPr lvl="1"/>
            <a:r>
              <a:rPr lang="en-US" dirty="0"/>
              <a:t>Logistic Regression (</a:t>
            </a:r>
            <a:r>
              <a:rPr lang="en-US" dirty="0" err="1"/>
              <a:t>lr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4330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640</Words>
  <Application>Microsoft Office PowerPoint</Application>
  <PresentationFormat>Widescreen</PresentationFormat>
  <Paragraphs>147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AI Prediction of Student Success in Online Programs</vt:lpstr>
      <vt:lpstr>Communication is one of the biggest challenges to online learning</vt:lpstr>
      <vt:lpstr>PowerPoint Presentation</vt:lpstr>
      <vt:lpstr>PowerPoint Presentation</vt:lpstr>
      <vt:lpstr>How does the average score for each assessment differ between the final results?</vt:lpstr>
      <vt:lpstr>How does the material interaction for each assessment differ between the final results?</vt:lpstr>
      <vt:lpstr>Is there a difference between activity types that determine the final results?</vt:lpstr>
      <vt:lpstr>Is there a difference between activity types that determine the final results?</vt:lpstr>
      <vt:lpstr>Supervised Multivariate Classification Modeling</vt:lpstr>
      <vt:lpstr>Classification</vt:lpstr>
      <vt:lpstr>Feature Importance</vt:lpstr>
      <vt:lpstr>Conclusion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Javier</dc:creator>
  <cp:lastModifiedBy>Jacob Javier</cp:lastModifiedBy>
  <cp:revision>3</cp:revision>
  <dcterms:created xsi:type="dcterms:W3CDTF">2024-07-14T21:52:54Z</dcterms:created>
  <dcterms:modified xsi:type="dcterms:W3CDTF">2024-07-17T02:11:33Z</dcterms:modified>
</cp:coreProperties>
</file>

<file path=docProps/thumbnail.jpeg>
</file>